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59" r:id="rId4"/>
    <p:sldId id="258" r:id="rId5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C0F0DE9-D6B1-44AE-BE48-6850BE0980DA}">
          <p14:sldIdLst>
            <p14:sldId id="262"/>
            <p14:sldId id="261"/>
            <p14:sldId id="259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9" autoAdjust="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1AE3A-DCFD-4AFC-876F-120FAEAB4E22}" type="datetimeFigureOut">
              <a:rPr lang="ru-RU" smtClean="0"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BCA8C-FA46-43EB-9208-96A083FD35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oushuhov.znam.obr55.ru/files/2016/03/5-1024x819.jp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0" y="26910"/>
            <a:ext cx="9144000" cy="68534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54868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14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объемах оказания государственных услуг (работ) государственных учреждений, подведомственных минобразованию Ростовской области, и их финансовом обеспечении  </a:t>
            </a:r>
            <a:endParaRPr lang="ru-RU" sz="1400" b="1" dirty="0">
              <a:solidFill>
                <a:srgbClr val="0070C0"/>
              </a:solidFill>
              <a:effectLst>
                <a:outerShdw blurRad="38100" dist="38100" dir="2700000" algn="l" rotWithShape="0">
                  <a:schemeClr val="tx1">
                    <a:lumMod val="95000"/>
                    <a:lumOff val="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CF6E5-903C-4741-80A7-091C08420D98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21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2809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796136" y="260648"/>
            <a:ext cx="28432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Министерство финансов Ростовской области</a:t>
            </a:r>
          </a:p>
        </p:txBody>
      </p:sp>
      <p:graphicFrame>
        <p:nvGraphicFramePr>
          <p:cNvPr id="23" name="Таблица 22" hidden="1"/>
          <p:cNvGraphicFramePr>
            <a:graphicFrameLocks noGrp="1"/>
          </p:cNvGraphicFramePr>
          <p:nvPr/>
        </p:nvGraphicFramePr>
        <p:xfrm>
          <a:off x="251520" y="1628800"/>
          <a:ext cx="8580465" cy="5091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598353"/>
                <a:gridCol w="450245"/>
                <a:gridCol w="590535"/>
                <a:gridCol w="504056"/>
                <a:gridCol w="504056"/>
                <a:gridCol w="576064"/>
                <a:gridCol w="504056"/>
                <a:gridCol w="504056"/>
                <a:gridCol w="576064"/>
                <a:gridCol w="576064"/>
                <a:gridCol w="576064"/>
                <a:gridCol w="604628"/>
              </a:tblGrid>
              <a:tr h="4194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типа учреждений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Организационно-правовая форма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получателей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областного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(млн. руб.)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486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3252,8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90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втономные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3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общего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психолого-педагогической, медицинской и социальной помощи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дополнительного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Учреждение, реализующее дополнительные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749604"/>
              </p:ext>
            </p:extLst>
          </p:nvPr>
        </p:nvGraphicFramePr>
        <p:xfrm>
          <a:off x="539552" y="1182062"/>
          <a:ext cx="8352929" cy="55204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6304"/>
                <a:gridCol w="921653"/>
                <a:gridCol w="951904"/>
                <a:gridCol w="910476"/>
                <a:gridCol w="1011640"/>
                <a:gridCol w="884847"/>
                <a:gridCol w="936105"/>
              </a:tblGrid>
              <a:tr h="477623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</a:t>
                      </a:r>
                      <a:r>
                        <a:rPr lang="en-US" sz="1200" b="1" i="1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200" b="1" i="1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</a:t>
                      </a:r>
                      <a:r>
                        <a:rPr lang="en-US" sz="1200" b="1" i="1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r>
                        <a:rPr lang="ru-RU" sz="1200" b="1" i="1" u="none" strike="noStrike" baseline="0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показателя объема услуг (работ)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областного 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r>
                        <a:rPr lang="ru-RU" sz="1200" b="1" i="1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</a:t>
                      </a:r>
                    </a:p>
                    <a:p>
                      <a:pPr algn="ctr" rtl="0" fontAlgn="ctr"/>
                      <a:r>
                        <a:rPr lang="ru-RU" sz="1200" b="1" i="1" u="none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(млн. руб.)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14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профессионального образования </a:t>
                      </a:r>
                    </a:p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 студент</a:t>
                      </a:r>
                      <a:r>
                        <a:rPr lang="en-US" sz="12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817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531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629,2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6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общего образования </a:t>
                      </a:r>
                    </a:p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 обучающи</a:t>
                      </a:r>
                      <a:r>
                        <a:rPr lang="en-US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200" b="1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ся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847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Работы по предоставлению психолого-педагогической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медицинской и социальной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помощи </a:t>
                      </a:r>
                    </a:p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 обследованных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детей/</a:t>
                      </a:r>
                    </a:p>
                    <a:p>
                      <a:pPr algn="ctr" rtl="0" fontAlgn="ctr"/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консультаций/</a:t>
                      </a:r>
                    </a:p>
                    <a:p>
                      <a:pPr algn="ctr" rtl="0" fontAlgn="ctr"/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занятий)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00/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000/</a:t>
                      </a:r>
                    </a:p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00/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000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US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00/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681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</a:t>
                      </a:r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дополнительного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 (кол-во тыс. чел/часов)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536,8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536,8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536,8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64,7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60,0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62,2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41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Услуги дополнительного профессионального образования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 тыс. чел/часов)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921,6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839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работ</a:t>
                      </a:r>
                      <a:r>
                        <a:rPr lang="en-US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организационному, техническому и </a:t>
                      </a:r>
                      <a:r>
                        <a:rPr lang="ru-RU" sz="1200" b="1" i="0" u="none" strike="noStrike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технологическому обеспечению 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 единого государственного экзамена </a:t>
                      </a:r>
                      <a:r>
                        <a:rPr lang="en-US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</a:t>
                      </a:r>
                      <a:r>
                        <a:rPr lang="en-US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72,1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71,7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38,8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195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работ в целях обеспечения организационного и методического сопровождения информатизации в сфере образования </a:t>
                      </a:r>
                      <a:r>
                        <a:rPr lang="en-US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</a:t>
                      </a:r>
                      <a:r>
                        <a:rPr lang="ru-RU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</a:t>
                      </a:r>
                      <a:r>
                        <a:rPr lang="en-US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12,3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RU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480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oushuhov.znam.obr55.ru/files/2016/03/5-1024x819.jp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0" y="26910"/>
            <a:ext cx="9144000" cy="68534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33230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расходы областного бюджета с учётом интересов целевых групп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l" rotWithShape="0">
                  <a:schemeClr val="tx1">
                    <a:lumMod val="95000"/>
                    <a:lumOff val="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CF6E5-903C-4741-80A7-091C08420D98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21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2809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796136" y="260648"/>
            <a:ext cx="28432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Министерство финансов Ростовской области</a:t>
            </a:r>
          </a:p>
        </p:txBody>
      </p:sp>
      <p:graphicFrame>
        <p:nvGraphicFramePr>
          <p:cNvPr id="23" name="Таблица 22" hidden="1"/>
          <p:cNvGraphicFramePr>
            <a:graphicFrameLocks noGrp="1"/>
          </p:cNvGraphicFramePr>
          <p:nvPr/>
        </p:nvGraphicFramePr>
        <p:xfrm>
          <a:off x="251520" y="1628800"/>
          <a:ext cx="8580465" cy="5091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598353"/>
                <a:gridCol w="450245"/>
                <a:gridCol w="590535"/>
                <a:gridCol w="504056"/>
                <a:gridCol w="504056"/>
                <a:gridCol w="576064"/>
                <a:gridCol w="504056"/>
                <a:gridCol w="504056"/>
                <a:gridCol w="576064"/>
                <a:gridCol w="576064"/>
                <a:gridCol w="576064"/>
                <a:gridCol w="604628"/>
              </a:tblGrid>
              <a:tr h="4194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типа учреждений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Организационно-правовая форма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получателей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областного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(млн. руб.)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486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3252,8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90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втономные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3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общего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психолого-педагогической, медицинской и социальной помощи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дополнительного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Учреждение, реализующее дополнительные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267775"/>
              </p:ext>
            </p:extLst>
          </p:nvPr>
        </p:nvGraphicFramePr>
        <p:xfrm>
          <a:off x="247453" y="620688"/>
          <a:ext cx="8856984" cy="58641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  <a:gridCol w="1927820"/>
                <a:gridCol w="1816596"/>
                <a:gridCol w="648072"/>
                <a:gridCol w="648072"/>
                <a:gridCol w="648072"/>
                <a:gridCol w="648072"/>
                <a:gridCol w="720080"/>
                <a:gridCol w="648072"/>
              </a:tblGrid>
              <a:tr h="76917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Целевая группа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 государственной поддержки</a:t>
                      </a:r>
                      <a:r>
                        <a:rPr lang="ru-RU" sz="1200" b="1" i="1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целевой группы за счет средств областного бюджета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представителей </a:t>
                      </a:r>
                    </a:p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целевой группы, (чел.)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поддержку целевой группы, </a:t>
                      </a:r>
                      <a:r>
                        <a:rPr lang="ru-RU" sz="1200" b="1" i="1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(млн. руб.)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908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200" b="1" i="1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801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Воспитанники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дошкольного образования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организации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182 483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182 483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182 483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9 476,3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9 390,9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9 390,9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5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частные организации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589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2 199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74,5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77,8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114,0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1532"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Обучающиеся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Реализация программ начального общего, основного общего, среднего общего образования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организации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392 808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392 808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403 765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17 637,7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17 799,0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18 596,2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частные организации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437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472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42,9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43,7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46,8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государственные организации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073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073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en-US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073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2 386,6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2 306,8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393,6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690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дополнительного образования</a:t>
                      </a:r>
                      <a:r>
                        <a:rPr lang="en-US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государственными</a:t>
                      </a:r>
                      <a:r>
                        <a:rPr lang="ru-RU" sz="1000" b="1" i="0" u="none" strike="noStrike" baseline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учреждениями</a:t>
                      </a:r>
                      <a:endParaRPr lang="ru-RU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2 336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2 336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2 336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64,7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60,0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62,2</a:t>
                      </a:r>
                      <a:endParaRPr lang="ru-RU" sz="1200" b="1" i="0" u="none" strike="noStrike" kern="12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питанием (часть 3 статьи 9 Областного закона Ростовской области от 14.11.2013 №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26-ЗС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«Об образовании в Ростовской области»)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252,3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252,3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3690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Предоставление мер социальной поддержки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(части 1 и 2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статьи 9 Областного закона Ростовской области от 14.11.2013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26-ЗС «Об образовании в Ростовской области»)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520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7184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Студенты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 профессионального образования</a:t>
                      </a:r>
                      <a:endParaRPr lang="ru-RU" sz="10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817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531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629,2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3040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Стипендиальное обеспечение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государственная академическая стипендия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26 912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26 912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26 912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201,7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209,9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3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государственная социальная стипендия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10 406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10 406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10 406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121,8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080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Предоставление мер социальной поддержки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детям-сиротам и детям, оставшимся без попечения родителей, а также лицам из их числа 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2 751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2 751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2 751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466,9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6080"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Обеспечение питанием обучающихся по очной форме обучения по программам подготовки квалифицированных рабочих (служащих)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278,3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278,3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278,3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1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oushuhov.znam.obr55.ru/files/2016/03/5-1024x819.jp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-47700" y="16691"/>
            <a:ext cx="9144000" cy="68534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33230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расходы областного бюджета с учётом интересов целевых групп</a:t>
            </a:r>
          </a:p>
          <a:p>
            <a:pPr algn="ctr">
              <a:spcBef>
                <a:spcPts val="0"/>
              </a:spcBef>
              <a:defRPr/>
            </a:pP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l" rotWithShape="0">
                  <a:schemeClr val="tx1">
                    <a:lumMod val="95000"/>
                    <a:lumOff val="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CF6E5-903C-4741-80A7-091C08420D98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21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2809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796136" y="260648"/>
            <a:ext cx="28432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Министерство финансов Ростовской области</a:t>
            </a:r>
          </a:p>
        </p:txBody>
      </p:sp>
      <p:graphicFrame>
        <p:nvGraphicFramePr>
          <p:cNvPr id="23" name="Таблица 22" hidden="1"/>
          <p:cNvGraphicFramePr>
            <a:graphicFrameLocks noGrp="1"/>
          </p:cNvGraphicFramePr>
          <p:nvPr/>
        </p:nvGraphicFramePr>
        <p:xfrm>
          <a:off x="251520" y="1628800"/>
          <a:ext cx="8580465" cy="5091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598353"/>
                <a:gridCol w="450245"/>
                <a:gridCol w="590535"/>
                <a:gridCol w="504056"/>
                <a:gridCol w="504056"/>
                <a:gridCol w="576064"/>
                <a:gridCol w="504056"/>
                <a:gridCol w="504056"/>
                <a:gridCol w="576064"/>
                <a:gridCol w="576064"/>
                <a:gridCol w="576064"/>
                <a:gridCol w="604628"/>
              </a:tblGrid>
              <a:tr h="4194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типа учреждений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Организационно-правовая форма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получателей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областного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(млн. руб.)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486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3252,8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90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втономные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3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общего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психолого-педагогической, медицинской и социальной помощи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дополнительного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Учреждение, реализующее дополнительные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840701"/>
              </p:ext>
            </p:extLst>
          </p:nvPr>
        </p:nvGraphicFramePr>
        <p:xfrm>
          <a:off x="311832" y="908720"/>
          <a:ext cx="8436632" cy="55407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2248"/>
                <a:gridCol w="2376264"/>
                <a:gridCol w="659768"/>
                <a:gridCol w="648072"/>
                <a:gridCol w="648072"/>
                <a:gridCol w="648072"/>
                <a:gridCol w="648072"/>
                <a:gridCol w="576064"/>
              </a:tblGrid>
              <a:tr h="51816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Целевая группа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Меры государственной поддержки</a:t>
                      </a:r>
                      <a:r>
                        <a:rPr lang="ru-RU" sz="1200" b="1" i="1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целевой группы за счет средств областного бюджета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представителей </a:t>
                      </a:r>
                    </a:p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целевой группы, (чел.)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поддержку целевой группы, </a:t>
                      </a:r>
                      <a:r>
                        <a:rPr lang="ru-RU" sz="1200" b="1" i="1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(млн. руб.)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4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143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i="1" u="none" strike="noStrik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70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Слушатели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дополнительного профессионального образования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97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Дети, испытывающие трудности в освоении основных общеобразовательных программ, развитии и социальной адаптации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Психолого-педагогическая, медицинская и социальная помощь обучающимся, испытывающим трудности в освоении основных общеобразовательных программ, развитии и социальной адаптации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74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Дети-сироты и дети, оставшиеся без попечения родителей 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Проживание детей в организациях для детей-сирот и детей, оставшихся без попечения родителей по принципам семейного воспитания в воспитательных группах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447,6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452,5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742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Дети-сироты и дети, оставшиеся без попечения родителей 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их числа), воспитывающиеся в семьях опекунов и приемных семьях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Ежемесячное денежное содержание </a:t>
                      </a:r>
                      <a:r>
                        <a:rPr lang="ru-RU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детей-сирот и детей, оставшихся без попечения родителей (лиц</a:t>
                      </a:r>
                      <a:r>
                        <a:rPr lang="ru-RU" sz="10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 их числа), ежемесячное денежное вознаграждение приемным родителям, обеспечение бесплатных проездом 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8 412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8 544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8 692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1 200,1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1 270,9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1 347,5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742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Граждане,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принявшие на воспитание в семью детей, лишенных родительского попечения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Единовременное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денежное пособие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</a:t>
                      </a:r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35,4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23837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 (законные представители) детей, посещающих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дошкольные образовательные организации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Компенсация</a:t>
                      </a:r>
                      <a:r>
                        <a:rPr lang="ru-RU" sz="10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родительской платы за присмотр и уход за детьми в дошкольной образовательной организации</a:t>
                      </a:r>
                      <a:endParaRPr lang="ru-RU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180 403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180 403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180 403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577,2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36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oushuhov.znam.obr55.ru/files/2016/03/5-1024x819.jpg"/>
          <p:cNvPicPr>
            <a:picLocks noChangeAspect="1" noChangeArrowheads="1"/>
          </p:cNvPicPr>
          <p:nvPr/>
        </p:nvPicPr>
        <p:blipFill>
          <a:blip r:embed="rId2" cstate="print">
            <a:lum bright="50000"/>
          </a:blip>
          <a:srcRect/>
          <a:stretch>
            <a:fillRect/>
          </a:stretch>
        </p:blipFill>
        <p:spPr bwMode="auto">
          <a:xfrm>
            <a:off x="6565" y="28424"/>
            <a:ext cx="9144000" cy="685348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-180528" y="376535"/>
            <a:ext cx="9217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и результаты оценки потребности в услугах социальной сферы на </a:t>
            </a:r>
            <a:endParaRPr lang="ru-RU" sz="1600" b="1" dirty="0" smtClean="0">
              <a:solidFill>
                <a:srgbClr val="0070C0"/>
              </a:solidFill>
              <a:effectLst>
                <a:outerShdw blurRad="38100" dist="38100" dir="2700000" algn="l" rotWithShape="0">
                  <a:schemeClr val="tx1">
                    <a:lumMod val="95000"/>
                    <a:lumOff val="5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 и плановый период 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solidFill>
                  <a:srgbClr val="0070C0"/>
                </a:solidFill>
                <a:effectLst>
                  <a:outerShdw blurRad="38100" dist="38100" dir="2700000" algn="l" rotWithShape="0">
                    <a:schemeClr val="tx1">
                      <a:lumMod val="95000"/>
                      <a:lumOff val="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CF6E5-903C-4741-80A7-091C08420D9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1" name="Picture 5" descr="Безымянны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2809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5796136" y="260648"/>
            <a:ext cx="2843213" cy="231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Министерство финансов Ростовской области</a:t>
            </a:r>
          </a:p>
        </p:txBody>
      </p:sp>
      <p:graphicFrame>
        <p:nvGraphicFramePr>
          <p:cNvPr id="23" name="Таблица 22" hidden="1"/>
          <p:cNvGraphicFramePr>
            <a:graphicFrameLocks noGrp="1"/>
          </p:cNvGraphicFramePr>
          <p:nvPr/>
        </p:nvGraphicFramePr>
        <p:xfrm>
          <a:off x="251520" y="1628800"/>
          <a:ext cx="8580465" cy="5091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6224"/>
                <a:gridCol w="598353"/>
                <a:gridCol w="450245"/>
                <a:gridCol w="590535"/>
                <a:gridCol w="504056"/>
                <a:gridCol w="504056"/>
                <a:gridCol w="576064"/>
                <a:gridCol w="504056"/>
                <a:gridCol w="504056"/>
                <a:gridCol w="576064"/>
                <a:gridCol w="576064"/>
                <a:gridCol w="576064"/>
                <a:gridCol w="604628"/>
              </a:tblGrid>
              <a:tr h="41947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типа учреждений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Организационно-правовая форма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изм.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получателей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 областного 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</a:t>
                      </a:r>
                      <a:r>
                        <a:rPr lang="ru-RU" sz="1000" b="1" i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(млн. руб.)</a:t>
                      </a:r>
                      <a:r>
                        <a:rPr lang="ru-RU" sz="10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год</a:t>
                      </a:r>
                      <a:endParaRPr lang="ru-RU" sz="10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486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50748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51788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53037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2983,2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3097,7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3252,8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3247,5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3271,1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902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профессионального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втономные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337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общего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433,3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38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психолого-педагогической, медицинской и социальной помощи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Учреждения, реализующие программы дополнительного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3406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8939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Учреждение, реализующее дополнительные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</a:t>
                      </a:r>
                      <a:r>
                        <a:rPr lang="ru-RU" sz="12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юджетные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6512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67,9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52097"/>
              </p:ext>
            </p:extLst>
          </p:nvPr>
        </p:nvGraphicFramePr>
        <p:xfrm>
          <a:off x="344812" y="987435"/>
          <a:ext cx="8467505" cy="53961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6"/>
                <a:gridCol w="5587185"/>
                <a:gridCol w="1296144"/>
              </a:tblGrid>
              <a:tr h="72007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услуги социальной сферы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Расчет результатов потребности</a:t>
                      </a:r>
                      <a:r>
                        <a:rPr lang="ru-RU" sz="1200" b="1" i="1" u="none" strike="noStrike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услугах социальной сферы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1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оценки потребности в услугах социальной сферы</a:t>
                      </a:r>
                      <a:endParaRPr lang="ru-RU" sz="1200" b="1" i="1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203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среднего профессионального образования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мониторинга исполнения государственных заданий профессиональными образовательными организациями за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полугодие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года, а также на основе предложений по контрольным цифрам приема на обучение по программам среднего профессионального образования на 201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-20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годы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56 075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773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Реализация программ дошкольного образования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основании данных № 85-К «Сведения о деятельности организации, осуществляющей образовательную деятельность по образовательным программам дошкольного образования, присмотр и уход за детьми» за отчетный финансовый год с учетом уточненного контингента воспитанников в соответствии с комплектованием на очередной учебный год</a:t>
                      </a:r>
                      <a:endParaRPr lang="ru-RU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2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182 483</a:t>
                      </a:r>
                      <a:endParaRPr lang="ru-RU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Реализация программ начального общего, основного общего, среднего общего образования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мониторинга исполнения государственных заданий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бюджетными обще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образовательными организациями за 201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 с учетом плановой мощности и  потребности в услугах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1 876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мониторинга контингента казенных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обще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образовательных организаций за 4 месяца 201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и 8 месяцев 201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с учетом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развития актуальных направлений деятельности (по нозологиям/нарушениям развития)</a:t>
                      </a:r>
                      <a:endParaRPr lang="ru-RU" sz="1200" b="0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6 197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основании фактической численности обучающихся в соответствии с данными, отраженными в годовых отчетах о выполнении плана по сети, штатам и контингентам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392 808</a:t>
                      </a:r>
                      <a:endParaRPr lang="ru-RU" sz="12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дополнительного профессионального образования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мониторинга исполнения государственного задания организацией дополнительного профессионального образования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полугодие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года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6 400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9691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Реализация программ дополнительного образования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основе мониторинга исполнения государственных заданий образовательными организациями,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реализующие программы дополнительного образования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за </a:t>
                      </a:r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полугодие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года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2 336</a:t>
                      </a:r>
                      <a:endParaRPr lang="ru-RU" sz="1200" b="1" i="0" u="none" strike="noStrike" dirty="0" smtClean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15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1806</Words>
  <Application>Microsoft Office PowerPoint</Application>
  <PresentationFormat>Экран (4:3)</PresentationFormat>
  <Paragraphs>653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Артеменко</dc:creator>
  <cp:lastModifiedBy>admin</cp:lastModifiedBy>
  <cp:revision>97</cp:revision>
  <cp:lastPrinted>2017-11-07T08:47:24Z</cp:lastPrinted>
  <dcterms:created xsi:type="dcterms:W3CDTF">2017-10-19T14:21:05Z</dcterms:created>
  <dcterms:modified xsi:type="dcterms:W3CDTF">2018-11-09T12:24:15Z</dcterms:modified>
</cp:coreProperties>
</file>